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4" r:id="rId3"/>
    <p:sldId id="265" r:id="rId4"/>
    <p:sldId id="266" r:id="rId5"/>
    <p:sldId id="257" r:id="rId6"/>
    <p:sldId id="258" r:id="rId7"/>
    <p:sldId id="259" r:id="rId8"/>
    <p:sldId id="261" r:id="rId9"/>
    <p:sldId id="263" r:id="rId10"/>
    <p:sldId id="270" r:id="rId11"/>
    <p:sldId id="267" r:id="rId12"/>
    <p:sldId id="268" r:id="rId13"/>
    <p:sldId id="269" r:id="rId14"/>
    <p:sldId id="271" r:id="rId15"/>
    <p:sldId id="272" r:id="rId16"/>
    <p:sldId id="273" r:id="rId17"/>
    <p:sldId id="274" r:id="rId18"/>
    <p:sldId id="275"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6" d="100"/>
          <a:sy n="76" d="100"/>
        </p:scale>
        <p:origin x="-15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E6CF49-5A89-B047-A13D-8A02349CE633}" type="datetimeFigureOut">
              <a:rPr lang="en-US" smtClean="0"/>
              <a:t>10/7/16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2EB1B6-5F6C-584A-88F4-98FD31A3BE84}" type="slidenum">
              <a:rPr lang="en-US" smtClean="0"/>
              <a:t>‹#›</a:t>
            </a:fld>
            <a:endParaRPr lang="en-US"/>
          </a:p>
        </p:txBody>
      </p:sp>
    </p:spTree>
    <p:extLst>
      <p:ext uri="{BB962C8B-B14F-4D97-AF65-F5344CB8AC3E}">
        <p14:creationId xmlns:p14="http://schemas.microsoft.com/office/powerpoint/2010/main" val="111993139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i="1" dirty="0" smtClean="0"/>
              <a:t>A Very Short Introduction to Document Analysis</a:t>
            </a:r>
          </a:p>
          <a:p>
            <a:pPr lvl="0" rtl="0">
              <a:spcBef>
                <a:spcPts val="0"/>
              </a:spcBef>
              <a:buNone/>
            </a:pPr>
            <a:r>
              <a:rPr lang="en-US" dirty="0" smtClean="0"/>
              <a:t>University of Michigan</a:t>
            </a:r>
          </a:p>
          <a:p>
            <a:pPr lvl="0" rtl="0">
              <a:spcBef>
                <a:spcPts val="0"/>
              </a:spcBef>
              <a:buNone/>
            </a:pPr>
            <a:r>
              <a:rPr lang="en-US" dirty="0" smtClean="0"/>
              <a:t>http://</a:t>
            </a:r>
            <a:r>
              <a:rPr lang="en-US" dirty="0" err="1" smtClean="0"/>
              <a:t>www.lib.umich.edu</a:t>
            </a:r>
            <a:r>
              <a:rPr lang="en-US" dirty="0" smtClean="0"/>
              <a:t>/files/departments/</a:t>
            </a:r>
            <a:r>
              <a:rPr lang="en-US" dirty="0" err="1" smtClean="0"/>
              <a:t>dpp</a:t>
            </a:r>
            <a:r>
              <a:rPr lang="en-US" dirty="0" smtClean="0"/>
              <a:t>/2011TEIWorks.pfs/</a:t>
            </a:r>
            <a:r>
              <a:rPr lang="en-US" dirty="0" err="1" smtClean="0"/>
              <a:t>dox</a:t>
            </a:r>
            <a:r>
              <a:rPr lang="en-US" dirty="0" smtClean="0"/>
              <a:t>/</a:t>
            </a:r>
            <a:r>
              <a:rPr lang="en-US" dirty="0" err="1" smtClean="0"/>
              <a:t>doc_analysis.html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3</a:t>
            </a:fld>
            <a:endParaRPr lang="en-US"/>
          </a:p>
        </p:txBody>
      </p:sp>
    </p:spTree>
    <p:extLst>
      <p:ext uri="{BB962C8B-B14F-4D97-AF65-F5344CB8AC3E}">
        <p14:creationId xmlns:p14="http://schemas.microsoft.com/office/powerpoint/2010/main" val="172579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17</a:t>
            </a:fld>
            <a:endParaRPr lang="en-US"/>
          </a:p>
        </p:txBody>
      </p:sp>
    </p:spTree>
    <p:extLst>
      <p:ext uri="{BB962C8B-B14F-4D97-AF65-F5344CB8AC3E}">
        <p14:creationId xmlns:p14="http://schemas.microsoft.com/office/powerpoint/2010/main" val="834777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i="1" dirty="0" smtClean="0"/>
              <a:t>A Very Short Introduction to Document Analysis</a:t>
            </a:r>
          </a:p>
          <a:p>
            <a:pPr lvl="0" rtl="0">
              <a:spcBef>
                <a:spcPts val="0"/>
              </a:spcBef>
              <a:buNone/>
            </a:pPr>
            <a:r>
              <a:rPr lang="en-US" dirty="0" smtClean="0"/>
              <a:t>University of Michigan</a:t>
            </a:r>
          </a:p>
          <a:p>
            <a:pPr lvl="0" rtl="0">
              <a:spcBef>
                <a:spcPts val="0"/>
              </a:spcBef>
              <a:buNone/>
            </a:pPr>
            <a:r>
              <a:rPr lang="en-US" dirty="0" smtClean="0"/>
              <a:t>http://</a:t>
            </a:r>
            <a:r>
              <a:rPr lang="en-US" dirty="0" err="1" smtClean="0"/>
              <a:t>www.lib.umich.edu</a:t>
            </a:r>
            <a:r>
              <a:rPr lang="en-US" dirty="0" smtClean="0"/>
              <a:t>/files/departments/</a:t>
            </a:r>
            <a:r>
              <a:rPr lang="en-US" dirty="0" err="1" smtClean="0"/>
              <a:t>dpp</a:t>
            </a:r>
            <a:r>
              <a:rPr lang="en-US" dirty="0" smtClean="0"/>
              <a:t>/2011TEIWorks.pfs/</a:t>
            </a:r>
            <a:r>
              <a:rPr lang="en-US" dirty="0" err="1" smtClean="0"/>
              <a:t>dox</a:t>
            </a:r>
            <a:r>
              <a:rPr lang="en-US" dirty="0" smtClean="0"/>
              <a:t>/</a:t>
            </a:r>
            <a:r>
              <a:rPr lang="en-US" dirty="0" err="1" smtClean="0"/>
              <a:t>doc_analysis.html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4</a:t>
            </a:fld>
            <a:endParaRPr lang="en-US"/>
          </a:p>
        </p:txBody>
      </p:sp>
    </p:spTree>
    <p:extLst>
      <p:ext uri="{BB962C8B-B14F-4D97-AF65-F5344CB8AC3E}">
        <p14:creationId xmlns:p14="http://schemas.microsoft.com/office/powerpoint/2010/main" val="1409347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Clr>
                <a:schemeClr val="dk1"/>
              </a:buClr>
              <a:buSzPct val="110000"/>
              <a:buFont typeface="Arial"/>
              <a:buNone/>
            </a:pPr>
            <a:r>
              <a:rPr lang="en-US" sz="1200" dirty="0" smtClean="0"/>
              <a:t>Equally infinite choices in what to markup. Markup is always interpretation.</a:t>
            </a:r>
          </a:p>
          <a:p>
            <a:pPr marL="457200" lvl="0" indent="-292100" rtl="0">
              <a:lnSpc>
                <a:spcPct val="115000"/>
              </a:lnSpc>
              <a:spcBef>
                <a:spcPts val="0"/>
              </a:spcBef>
              <a:buClr>
                <a:schemeClr val="dk1"/>
              </a:buClr>
              <a:buSzPct val="100000"/>
            </a:pPr>
            <a:r>
              <a:rPr lang="en-US" sz="1200" dirty="0" smtClean="0"/>
              <a:t>You can markup what is there.</a:t>
            </a:r>
          </a:p>
          <a:p>
            <a:pPr marL="457200" lvl="0" indent="-292100" rtl="0">
              <a:lnSpc>
                <a:spcPct val="115000"/>
              </a:lnSpc>
              <a:spcBef>
                <a:spcPts val="0"/>
              </a:spcBef>
              <a:buClr>
                <a:schemeClr val="dk1"/>
              </a:buClr>
              <a:buSzPct val="100000"/>
            </a:pPr>
            <a:r>
              <a:rPr lang="en-US" sz="1200" dirty="0" smtClean="0"/>
              <a:t>You can markup what you choose to find there</a:t>
            </a:r>
          </a:p>
          <a:p>
            <a:pPr marL="457200" lvl="0" indent="-292100" rtl="0">
              <a:lnSpc>
                <a:spcPct val="115000"/>
              </a:lnSpc>
              <a:spcBef>
                <a:spcPts val="0"/>
              </a:spcBef>
              <a:buClr>
                <a:schemeClr val="dk1"/>
              </a:buClr>
              <a:buSzPct val="100000"/>
            </a:pPr>
            <a:r>
              <a:rPr lang="en-US" sz="1200" dirty="0" smtClean="0"/>
              <a:t>You can markup what is only implicitly there (tagging silences)</a:t>
            </a:r>
          </a:p>
          <a:p>
            <a:pPr lvl="0" rtl="0">
              <a:spcBef>
                <a:spcPts val="0"/>
              </a:spcBef>
              <a:buNone/>
            </a:pPr>
            <a:r>
              <a:rPr lang="en-US" sz="1200" dirty="0" smtClean="0"/>
              <a:t>One can try to distinguish between categories of features (but they are interrelated)</a:t>
            </a:r>
          </a:p>
          <a:p>
            <a:pPr marL="457200" lvl="0" indent="-292100" rtl="0">
              <a:lnSpc>
                <a:spcPct val="115000"/>
              </a:lnSpc>
              <a:spcBef>
                <a:spcPts val="0"/>
              </a:spcBef>
              <a:buClr>
                <a:schemeClr val="dk1"/>
              </a:buClr>
              <a:buSzPct val="100000"/>
            </a:pPr>
            <a:r>
              <a:rPr lang="en-US" sz="1200" dirty="0" smtClean="0"/>
              <a:t>Linguistic features</a:t>
            </a:r>
          </a:p>
          <a:p>
            <a:pPr marL="457200" lvl="0" indent="-292100" rtl="0">
              <a:lnSpc>
                <a:spcPct val="115000"/>
              </a:lnSpc>
              <a:spcBef>
                <a:spcPts val="0"/>
              </a:spcBef>
              <a:buClr>
                <a:schemeClr val="dk1"/>
              </a:buClr>
              <a:buSzPct val="100000"/>
            </a:pPr>
            <a:r>
              <a:rPr lang="en-US" sz="1200" dirty="0" smtClean="0"/>
              <a:t>Presentational features</a:t>
            </a:r>
          </a:p>
          <a:p>
            <a:pPr marL="457200" lvl="0" indent="-292100" rtl="0">
              <a:lnSpc>
                <a:spcPct val="115000"/>
              </a:lnSpc>
              <a:spcBef>
                <a:spcPts val="0"/>
              </a:spcBef>
              <a:buClr>
                <a:schemeClr val="dk1"/>
              </a:buClr>
              <a:buSzPct val="100000"/>
            </a:pPr>
            <a:r>
              <a:rPr lang="en-US" sz="1200" dirty="0" smtClean="0"/>
              <a:t>Structural/rhetorical features</a:t>
            </a:r>
          </a:p>
          <a:p>
            <a:pPr marL="457200" lvl="0" indent="-292100" rtl="0">
              <a:lnSpc>
                <a:spcPct val="115000"/>
              </a:lnSpc>
              <a:spcBef>
                <a:spcPts val="0"/>
              </a:spcBef>
              <a:buClr>
                <a:schemeClr val="dk1"/>
              </a:buClr>
              <a:buSzPct val="100000"/>
            </a:pPr>
            <a:r>
              <a:rPr lang="en-US" sz="1200" dirty="0" err="1" smtClean="0"/>
              <a:t>Artefacts</a:t>
            </a:r>
            <a:r>
              <a:rPr lang="en-US" sz="1200" dirty="0" smtClean="0"/>
              <a:t> of print</a:t>
            </a:r>
          </a:p>
          <a:p>
            <a:pPr marL="457200" lvl="0" indent="-292100" rtl="0">
              <a:lnSpc>
                <a:spcPct val="115000"/>
              </a:lnSpc>
              <a:spcBef>
                <a:spcPts val="0"/>
              </a:spcBef>
              <a:buClr>
                <a:schemeClr val="dk1"/>
              </a:buClr>
              <a:buSzPct val="100000"/>
            </a:pPr>
            <a:r>
              <a:rPr lang="en-US" sz="1200" dirty="0" smtClean="0"/>
              <a:t>Etc.</a:t>
            </a:r>
          </a:p>
          <a:p>
            <a:pPr lvl="0" rtl="0">
              <a:lnSpc>
                <a:spcPct val="115000"/>
              </a:lnSpc>
              <a:spcBef>
                <a:spcPts val="0"/>
              </a:spcBef>
              <a:buNone/>
            </a:pPr>
            <a:r>
              <a:rPr lang="en-US" sz="1200" dirty="0" smtClean="0">
                <a:solidFill>
                  <a:schemeClr val="dk1"/>
                </a:solidFill>
              </a:rPr>
              <a:t>Mostly you will be responding to obvious physical cues. Asking "what is this thing?" "What is it here for?" "How does it relate to the other things here?" Visual cues aren't everything, they can be misleading, but they are a start. Especially if you are writing instructions for </a:t>
            </a:r>
            <a:r>
              <a:rPr lang="en-US" sz="1200" i="1" dirty="0" smtClean="0">
                <a:solidFill>
                  <a:schemeClr val="dk1"/>
                </a:solidFill>
              </a:rPr>
              <a:t>someone else</a:t>
            </a:r>
            <a:r>
              <a:rPr lang="en-US" sz="1200" dirty="0" smtClean="0">
                <a:solidFill>
                  <a:schemeClr val="dk1"/>
                </a:solidFill>
              </a:rPr>
              <a:t> to recognize features.</a:t>
            </a:r>
          </a:p>
          <a:p>
            <a:pPr lvl="0">
              <a:spcBef>
                <a:spcPts val="0"/>
              </a:spcBef>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5</a:t>
            </a:fld>
            <a:endParaRPr lang="en-US"/>
          </a:p>
        </p:txBody>
      </p:sp>
    </p:spTree>
    <p:extLst>
      <p:ext uri="{BB962C8B-B14F-4D97-AF65-F5344CB8AC3E}">
        <p14:creationId xmlns:p14="http://schemas.microsoft.com/office/powerpoint/2010/main" val="107706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i="1" dirty="0" smtClean="0"/>
              <a:t>A Very Short Introduction to Document Analysis</a:t>
            </a:r>
          </a:p>
          <a:p>
            <a:pPr lvl="0" rtl="0">
              <a:spcBef>
                <a:spcPts val="0"/>
              </a:spcBef>
              <a:buNone/>
            </a:pPr>
            <a:r>
              <a:rPr lang="en-US" dirty="0" smtClean="0"/>
              <a:t>University of Michigan</a:t>
            </a:r>
          </a:p>
          <a:p>
            <a:pPr lvl="0" rtl="0">
              <a:spcBef>
                <a:spcPts val="0"/>
              </a:spcBef>
              <a:buNone/>
            </a:pPr>
            <a:r>
              <a:rPr lang="en-US" dirty="0" smtClean="0"/>
              <a:t>http://</a:t>
            </a:r>
            <a:r>
              <a:rPr lang="en-US" dirty="0" err="1" smtClean="0"/>
              <a:t>www.lib.umich.edu</a:t>
            </a:r>
            <a:r>
              <a:rPr lang="en-US" dirty="0" smtClean="0"/>
              <a:t>/files/departments/</a:t>
            </a:r>
            <a:r>
              <a:rPr lang="en-US" dirty="0" err="1" smtClean="0"/>
              <a:t>dpp</a:t>
            </a:r>
            <a:r>
              <a:rPr lang="en-US" dirty="0" smtClean="0"/>
              <a:t>/2011TEIWorks.pfs/</a:t>
            </a:r>
            <a:r>
              <a:rPr lang="en-US" dirty="0" err="1" smtClean="0"/>
              <a:t>dox</a:t>
            </a:r>
            <a:r>
              <a:rPr lang="en-US" dirty="0" smtClean="0"/>
              <a:t>/</a:t>
            </a:r>
            <a:r>
              <a:rPr lang="en-US" dirty="0" err="1" smtClean="0"/>
              <a:t>doc_analysis.html</a:t>
            </a:r>
            <a:endParaRPr lang="en-US" dirty="0" smtClean="0"/>
          </a:p>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6</a:t>
            </a:fld>
            <a:endParaRPr lang="en-US"/>
          </a:p>
        </p:txBody>
      </p:sp>
    </p:spTree>
    <p:extLst>
      <p:ext uri="{BB962C8B-B14F-4D97-AF65-F5344CB8AC3E}">
        <p14:creationId xmlns:p14="http://schemas.microsoft.com/office/powerpoint/2010/main" val="1553796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spcBef>
                <a:spcPts val="0"/>
              </a:spcBef>
              <a:buNone/>
            </a:pPr>
            <a:r>
              <a:rPr lang="en-US" i="1" dirty="0" smtClean="0"/>
              <a:t>A Very Short Introduction to Document Analysis</a:t>
            </a:r>
          </a:p>
          <a:p>
            <a:pPr lvl="0" rtl="0">
              <a:spcBef>
                <a:spcPts val="0"/>
              </a:spcBef>
              <a:buNone/>
            </a:pPr>
            <a:r>
              <a:rPr lang="en-US" dirty="0" smtClean="0"/>
              <a:t>University of Michigan</a:t>
            </a:r>
          </a:p>
          <a:p>
            <a:pPr lvl="0" rtl="0">
              <a:spcBef>
                <a:spcPts val="0"/>
              </a:spcBef>
              <a:buNone/>
            </a:pPr>
            <a:r>
              <a:rPr lang="en-US" dirty="0" smtClean="0"/>
              <a:t>http://</a:t>
            </a:r>
            <a:r>
              <a:rPr lang="en-US" dirty="0" err="1" smtClean="0"/>
              <a:t>www.lib.umich.edu</a:t>
            </a:r>
            <a:r>
              <a:rPr lang="en-US" dirty="0" smtClean="0"/>
              <a:t>/files/departments/</a:t>
            </a:r>
            <a:r>
              <a:rPr lang="en-US" dirty="0" err="1" smtClean="0"/>
              <a:t>dpp</a:t>
            </a:r>
            <a:r>
              <a:rPr lang="en-US" dirty="0" smtClean="0"/>
              <a:t>/2011TEIWorks.pfs/</a:t>
            </a:r>
            <a:r>
              <a:rPr lang="en-US" dirty="0" err="1" smtClean="0"/>
              <a:t>dox</a:t>
            </a:r>
            <a:r>
              <a:rPr lang="en-US" dirty="0" smtClean="0"/>
              <a:t>/</a:t>
            </a:r>
            <a:r>
              <a:rPr lang="en-US" dirty="0" err="1" smtClean="0"/>
              <a:t>doc_analysis.html</a:t>
            </a:r>
            <a:endParaRPr lang="en-US" dirty="0" smtClean="0"/>
          </a:p>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7</a:t>
            </a:fld>
            <a:endParaRPr lang="en-US"/>
          </a:p>
        </p:txBody>
      </p:sp>
    </p:spTree>
    <p:extLst>
      <p:ext uri="{BB962C8B-B14F-4D97-AF65-F5344CB8AC3E}">
        <p14:creationId xmlns:p14="http://schemas.microsoft.com/office/powerpoint/2010/main" val="2967577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Example</a:t>
            </a:r>
            <a:r>
              <a:rPr lang="en-US" baseline="0" dirty="0" smtClean="0"/>
              <a:t> from Poetry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Note </a:t>
            </a:r>
            <a:r>
              <a:rPr lang="en-US" smtClean="0"/>
              <a:t>the tags</a:t>
            </a:r>
            <a:r>
              <a:rPr lang="en-US" baseline="0" smtClean="0"/>
              <a:t> bit.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11</a:t>
            </a:fld>
            <a:endParaRPr lang="en-US"/>
          </a:p>
        </p:txBody>
      </p:sp>
    </p:spTree>
    <p:extLst>
      <p:ext uri="{BB962C8B-B14F-4D97-AF65-F5344CB8AC3E}">
        <p14:creationId xmlns:p14="http://schemas.microsoft.com/office/powerpoint/2010/main" val="2451619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Standards allow the</a:t>
            </a:r>
            <a:r>
              <a:rPr lang="en-US" baseline="0" dirty="0" smtClean="0"/>
              <a:t> work you put into a text to be used by others beyond yourself. It means that your work can contribute to a larger conversation and greater good. Can work in new contexts</a:t>
            </a:r>
            <a:endParaRPr lang="en-US" dirty="0"/>
          </a:p>
        </p:txBody>
      </p:sp>
      <p:sp>
        <p:nvSpPr>
          <p:cNvPr id="4" name="Slide Number Placeholder 3"/>
          <p:cNvSpPr>
            <a:spLocks noGrp="1"/>
          </p:cNvSpPr>
          <p:nvPr>
            <p:ph type="sldNum" sz="quarter" idx="10"/>
          </p:nvPr>
        </p:nvSpPr>
        <p:spPr/>
        <p:txBody>
          <a:bodyPr/>
          <a:lstStyle/>
          <a:p>
            <a:fld id="{122EB1B6-5F6C-584A-88F4-98FD31A3BE84}" type="slidenum">
              <a:rPr lang="en-US" smtClean="0"/>
              <a:t>16</a:t>
            </a:fld>
            <a:endParaRPr lang="en-US"/>
          </a:p>
        </p:txBody>
      </p:sp>
    </p:spTree>
    <p:extLst>
      <p:ext uri="{BB962C8B-B14F-4D97-AF65-F5344CB8AC3E}">
        <p14:creationId xmlns:p14="http://schemas.microsoft.com/office/powerpoint/2010/main" val="2261550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24F39D-40AE-EA41-A985-091917BF3D4D}"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95692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4F39D-40AE-EA41-A985-091917BF3D4D}"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4254150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4F39D-40AE-EA41-A985-091917BF3D4D}"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1441197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4F39D-40AE-EA41-A985-091917BF3D4D}"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3020257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24F39D-40AE-EA41-A985-091917BF3D4D}"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1211240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24F39D-40AE-EA41-A985-091917BF3D4D}" type="datetimeFigureOut">
              <a:rPr lang="en-US" smtClean="0"/>
              <a:t>10/7/16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2905110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24F39D-40AE-EA41-A985-091917BF3D4D}" type="datetimeFigureOut">
              <a:rPr lang="en-US" smtClean="0"/>
              <a:t>10/7/16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274425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24F39D-40AE-EA41-A985-091917BF3D4D}" type="datetimeFigureOut">
              <a:rPr lang="en-US" smtClean="0"/>
              <a:t>10/7/16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2842814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24F39D-40AE-EA41-A985-091917BF3D4D}" type="datetimeFigureOut">
              <a:rPr lang="en-US" smtClean="0"/>
              <a:t>10/7/16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1522395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4F39D-40AE-EA41-A985-091917BF3D4D}" type="datetimeFigureOut">
              <a:rPr lang="en-US" smtClean="0"/>
              <a:t>10/7/16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3419302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4F39D-40AE-EA41-A985-091917BF3D4D}" type="datetimeFigureOut">
              <a:rPr lang="en-US" smtClean="0"/>
              <a:t>10/7/16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277A2-112B-7B47-9D15-7F4589697F6E}" type="slidenum">
              <a:rPr lang="en-US" smtClean="0"/>
              <a:t>‹#›</a:t>
            </a:fld>
            <a:endParaRPr lang="en-US"/>
          </a:p>
        </p:txBody>
      </p:sp>
    </p:spTree>
    <p:extLst>
      <p:ext uri="{BB962C8B-B14F-4D97-AF65-F5344CB8AC3E}">
        <p14:creationId xmlns:p14="http://schemas.microsoft.com/office/powerpoint/2010/main" val="41797922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4F39D-40AE-EA41-A985-091917BF3D4D}" type="datetimeFigureOut">
              <a:rPr lang="en-US" smtClean="0"/>
              <a:t>10/7/16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277A2-112B-7B47-9D15-7F4589697F6E}" type="slidenum">
              <a:rPr lang="en-US" smtClean="0"/>
              <a:t>‹#›</a:t>
            </a:fld>
            <a:endParaRPr lang="en-US"/>
          </a:p>
        </p:txBody>
      </p:sp>
    </p:spTree>
    <p:extLst>
      <p:ext uri="{BB962C8B-B14F-4D97-AF65-F5344CB8AC3E}">
        <p14:creationId xmlns:p14="http://schemas.microsoft.com/office/powerpoint/2010/main" val="2416579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Encoding Texts, or</a:t>
            </a:r>
            <a:br>
              <a:rPr lang="en-US" dirty="0" smtClean="0"/>
            </a:br>
            <a:r>
              <a:rPr lang="en-US" dirty="0" smtClean="0"/>
              <a:t>A Gentle Introduction to the Text Encoding Initiative (TEI)</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523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sz="2800" dirty="0" smtClean="0"/>
              <a:t>&lt;</a:t>
            </a:r>
            <a:r>
              <a:rPr lang="en-US" sz="2800" dirty="0" err="1" smtClean="0"/>
              <a:t>lg</a:t>
            </a:r>
            <a:r>
              <a:rPr lang="en-US" sz="2800" dirty="0" smtClean="0"/>
              <a:t> type=“stanza”&gt;</a:t>
            </a:r>
          </a:p>
          <a:p>
            <a:pPr marL="400050" lvl="1" indent="0">
              <a:buNone/>
            </a:pPr>
            <a:r>
              <a:rPr lang="en-US" dirty="0"/>
              <a:t>&lt;l&gt; a line &lt;/l&gt;</a:t>
            </a:r>
          </a:p>
          <a:p>
            <a:pPr marL="400050" lvl="1" indent="0">
              <a:buNone/>
            </a:pPr>
            <a:r>
              <a:rPr lang="en-US" dirty="0"/>
              <a:t>&lt;l&gt; </a:t>
            </a:r>
            <a:r>
              <a:rPr lang="en-US" dirty="0" smtClean="0"/>
              <a:t>another </a:t>
            </a:r>
            <a:r>
              <a:rPr lang="en-US" dirty="0"/>
              <a:t>line &lt;/l&gt;</a:t>
            </a:r>
          </a:p>
          <a:p>
            <a:pPr marL="400050" lvl="1" indent="0">
              <a:buNone/>
            </a:pPr>
            <a:r>
              <a:rPr lang="en-US" dirty="0"/>
              <a:t>&lt;l&gt; </a:t>
            </a:r>
            <a:r>
              <a:rPr lang="en-US" dirty="0" smtClean="0"/>
              <a:t>still another </a:t>
            </a:r>
            <a:r>
              <a:rPr lang="en-US" dirty="0"/>
              <a:t>line &lt;/l</a:t>
            </a:r>
            <a:r>
              <a:rPr lang="en-US" dirty="0" smtClean="0"/>
              <a:t>&gt;</a:t>
            </a:r>
          </a:p>
          <a:p>
            <a:pPr marL="0" indent="0">
              <a:buNone/>
            </a:pPr>
            <a:r>
              <a:rPr lang="en-US" sz="2800" dirty="0" smtClean="0"/>
              <a:t>&lt;/</a:t>
            </a:r>
            <a:r>
              <a:rPr lang="en-US" sz="2800" dirty="0" err="1" smtClean="0"/>
              <a:t>lg</a:t>
            </a:r>
            <a:r>
              <a:rPr lang="en-US" sz="2800" dirty="0" smtClean="0"/>
              <a:t>&gt;</a:t>
            </a:r>
          </a:p>
          <a:p>
            <a:pPr marL="0" indent="0">
              <a:buNone/>
            </a:pPr>
            <a:endParaRPr lang="en-US" dirty="0"/>
          </a:p>
          <a:p>
            <a:pPr marL="0" indent="0">
              <a:buNone/>
            </a:pPr>
            <a:r>
              <a:rPr lang="en-US" sz="2800" dirty="0" smtClean="0"/>
              <a:t>Note: tags are often intuitive.</a:t>
            </a:r>
          </a:p>
          <a:p>
            <a:pPr marL="0" indent="0">
              <a:buNone/>
            </a:pPr>
            <a:r>
              <a:rPr lang="en-US" sz="2800" dirty="0" smtClean="0"/>
              <a:t>&lt;</a:t>
            </a:r>
            <a:r>
              <a:rPr lang="en-US" sz="2800" dirty="0" err="1" smtClean="0"/>
              <a:t>lg</a:t>
            </a:r>
            <a:r>
              <a:rPr lang="en-US" sz="2800" dirty="0" smtClean="0"/>
              <a:t>&gt; = line grouping</a:t>
            </a:r>
          </a:p>
          <a:p>
            <a:pPr marL="0" indent="0">
              <a:buNone/>
            </a:pPr>
            <a:r>
              <a:rPr lang="en-US" sz="2800" dirty="0" smtClean="0"/>
              <a:t>&lt;l&gt; = line</a:t>
            </a:r>
          </a:p>
          <a:p>
            <a:pPr marL="0" indent="0">
              <a:buNone/>
            </a:pPr>
            <a:endParaRPr lang="en-US" dirty="0" smtClean="0"/>
          </a:p>
        </p:txBody>
      </p:sp>
    </p:spTree>
    <p:extLst>
      <p:ext uri="{BB962C8B-B14F-4D97-AF65-F5344CB8AC3E}">
        <p14:creationId xmlns:p14="http://schemas.microsoft.com/office/powerpoint/2010/main" val="1131422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Markup Continued</a:t>
            </a:r>
            <a:endParaRPr lang="en-US" dirty="0"/>
          </a:p>
        </p:txBody>
      </p:sp>
      <p:sp>
        <p:nvSpPr>
          <p:cNvPr id="3" name="Content Placeholder 2"/>
          <p:cNvSpPr>
            <a:spLocks noGrp="1"/>
          </p:cNvSpPr>
          <p:nvPr>
            <p:ph idx="1"/>
          </p:nvPr>
        </p:nvSpPr>
        <p:spPr/>
        <p:txBody>
          <a:bodyPr/>
          <a:lstStyle/>
          <a:p>
            <a:r>
              <a:rPr lang="en-US" dirty="0" smtClean="0"/>
              <a:t>Markup </a:t>
            </a:r>
            <a:r>
              <a:rPr lang="en-US" dirty="0"/>
              <a:t>is always interpretation.</a:t>
            </a:r>
          </a:p>
          <a:p>
            <a:r>
              <a:rPr lang="en-US" dirty="0"/>
              <a:t>You can markup what is there.</a:t>
            </a:r>
          </a:p>
          <a:p>
            <a:r>
              <a:rPr lang="en-US" dirty="0"/>
              <a:t>You can markup what you choose to find there</a:t>
            </a:r>
          </a:p>
          <a:p>
            <a:r>
              <a:rPr lang="en-US" dirty="0"/>
              <a:t>You can markup what is only implicitly there (tagging silences)</a:t>
            </a:r>
          </a:p>
          <a:p>
            <a:endParaRPr lang="en-US" dirty="0"/>
          </a:p>
        </p:txBody>
      </p:sp>
    </p:spTree>
    <p:extLst>
      <p:ext uri="{BB962C8B-B14F-4D97-AF65-F5344CB8AC3E}">
        <p14:creationId xmlns:p14="http://schemas.microsoft.com/office/powerpoint/2010/main" val="929519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Markup Continued</a:t>
            </a:r>
            <a:endParaRPr lang="en-US" dirty="0"/>
          </a:p>
        </p:txBody>
      </p:sp>
      <p:sp>
        <p:nvSpPr>
          <p:cNvPr id="3" name="Content Placeholder 2"/>
          <p:cNvSpPr>
            <a:spLocks noGrp="1"/>
          </p:cNvSpPr>
          <p:nvPr>
            <p:ph idx="1"/>
          </p:nvPr>
        </p:nvSpPr>
        <p:spPr/>
        <p:txBody>
          <a:bodyPr/>
          <a:lstStyle/>
          <a:p>
            <a:r>
              <a:rPr lang="en-US" dirty="0"/>
              <a:t>Asking "what is this thing?" </a:t>
            </a:r>
            <a:endParaRPr lang="en-US" dirty="0" smtClean="0"/>
          </a:p>
          <a:p>
            <a:r>
              <a:rPr lang="en-US" dirty="0" smtClean="0"/>
              <a:t>"</a:t>
            </a:r>
            <a:r>
              <a:rPr lang="en-US" dirty="0"/>
              <a:t>What is it here for?" </a:t>
            </a:r>
            <a:endParaRPr lang="en-US" dirty="0" smtClean="0"/>
          </a:p>
          <a:p>
            <a:r>
              <a:rPr lang="en-US" dirty="0" smtClean="0"/>
              <a:t>"</a:t>
            </a:r>
            <a:r>
              <a:rPr lang="en-US" dirty="0"/>
              <a:t>How does it relate to the other things here?" </a:t>
            </a:r>
            <a:endParaRPr lang="en-US" dirty="0" smtClean="0"/>
          </a:p>
          <a:p>
            <a:endParaRPr lang="en-US" dirty="0"/>
          </a:p>
          <a:p>
            <a:r>
              <a:rPr lang="en-US" dirty="0" smtClean="0"/>
              <a:t>A way of connecting human interpretation to machine</a:t>
            </a:r>
            <a:endParaRPr lang="en-US" dirty="0"/>
          </a:p>
        </p:txBody>
      </p:sp>
    </p:spTree>
    <p:extLst>
      <p:ext uri="{BB962C8B-B14F-4D97-AF65-F5344CB8AC3E}">
        <p14:creationId xmlns:p14="http://schemas.microsoft.com/office/powerpoint/2010/main" val="209465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Markup?</a:t>
            </a:r>
            <a:endParaRPr lang="en-US" dirty="0"/>
          </a:p>
        </p:txBody>
      </p:sp>
      <p:sp>
        <p:nvSpPr>
          <p:cNvPr id="3" name="Content Placeholder 2"/>
          <p:cNvSpPr>
            <a:spLocks noGrp="1"/>
          </p:cNvSpPr>
          <p:nvPr>
            <p:ph idx="1"/>
          </p:nvPr>
        </p:nvSpPr>
        <p:spPr/>
        <p:txBody>
          <a:bodyPr/>
          <a:lstStyle/>
          <a:p>
            <a:r>
              <a:rPr lang="en-US" dirty="0" smtClean="0"/>
              <a:t>Allows you to ask a computer questions that it couldn’t answer before.</a:t>
            </a:r>
          </a:p>
          <a:p>
            <a:r>
              <a:rPr lang="en-US" dirty="0" smtClean="0"/>
              <a:t>Now we can say things like:</a:t>
            </a:r>
          </a:p>
          <a:p>
            <a:pPr lvl="1"/>
            <a:r>
              <a:rPr lang="en-US" dirty="0" smtClean="0"/>
              <a:t>Show us all the rhyming words.</a:t>
            </a:r>
          </a:p>
          <a:p>
            <a:pPr lvl="1"/>
            <a:r>
              <a:rPr lang="en-US" dirty="0" smtClean="0"/>
              <a:t>Show us all the ending lines for a stanza</a:t>
            </a:r>
          </a:p>
          <a:p>
            <a:pPr lvl="1"/>
            <a:r>
              <a:rPr lang="en-US" dirty="0" smtClean="0"/>
              <a:t>Show us all the sonnets</a:t>
            </a:r>
          </a:p>
          <a:p>
            <a:pPr lvl="1"/>
            <a:r>
              <a:rPr lang="en-US" dirty="0" smtClean="0"/>
              <a:t>Display particular elements in particular ways on the web.</a:t>
            </a:r>
            <a:endParaRPr lang="en-US" dirty="0"/>
          </a:p>
        </p:txBody>
      </p:sp>
    </p:spTree>
    <p:extLst>
      <p:ext uri="{BB962C8B-B14F-4D97-AF65-F5344CB8AC3E}">
        <p14:creationId xmlns:p14="http://schemas.microsoft.com/office/powerpoint/2010/main" val="803400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Enabled by Markup</a:t>
            </a:r>
            <a:endParaRPr lang="en-US" dirty="0"/>
          </a:p>
        </p:txBody>
      </p:sp>
      <p:sp>
        <p:nvSpPr>
          <p:cNvPr id="3" name="Content Placeholder 2"/>
          <p:cNvSpPr>
            <a:spLocks noGrp="1"/>
          </p:cNvSpPr>
          <p:nvPr>
            <p:ph idx="1"/>
          </p:nvPr>
        </p:nvSpPr>
        <p:spPr/>
        <p:txBody>
          <a:bodyPr/>
          <a:lstStyle/>
          <a:p>
            <a:r>
              <a:rPr lang="en-US" dirty="0" smtClean="0"/>
              <a:t>How often is a skull used in stage directions in Hamlet?</a:t>
            </a:r>
          </a:p>
          <a:p>
            <a:pPr lvl="1"/>
            <a:r>
              <a:rPr lang="en-US" dirty="0" smtClean="0"/>
              <a:t>Without TEI, searching for “skull” would return instances of skull in the whole play dialogue too</a:t>
            </a:r>
          </a:p>
          <a:p>
            <a:pPr lvl="1"/>
            <a:r>
              <a:rPr lang="en-US" dirty="0" smtClean="0"/>
              <a:t>With TEI, we can search specifically within stage directions to find the specific instances we care about.</a:t>
            </a:r>
          </a:p>
          <a:p>
            <a:r>
              <a:rPr lang="en-US" dirty="0" smtClean="0"/>
              <a:t>TEI enables us to distinguish b/w parts of text.</a:t>
            </a:r>
            <a:endParaRPr lang="en-US" dirty="0"/>
          </a:p>
        </p:txBody>
      </p:sp>
    </p:spTree>
    <p:extLst>
      <p:ext uri="{BB962C8B-B14F-4D97-AF65-F5344CB8AC3E}">
        <p14:creationId xmlns:p14="http://schemas.microsoft.com/office/powerpoint/2010/main" val="195380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TEI Specifically?</a:t>
            </a:r>
            <a:endParaRPr lang="en-US" dirty="0"/>
          </a:p>
        </p:txBody>
      </p:sp>
      <p:sp>
        <p:nvSpPr>
          <p:cNvPr id="3" name="Content Placeholder 2"/>
          <p:cNvSpPr>
            <a:spLocks noGrp="1"/>
          </p:cNvSpPr>
          <p:nvPr>
            <p:ph idx="1"/>
          </p:nvPr>
        </p:nvSpPr>
        <p:spPr/>
        <p:txBody>
          <a:bodyPr/>
          <a:lstStyle/>
          <a:p>
            <a:r>
              <a:rPr lang="en-US" dirty="0" smtClean="0"/>
              <a:t>First developed in 1987.</a:t>
            </a:r>
          </a:p>
          <a:p>
            <a:r>
              <a:rPr lang="en-US" dirty="0" smtClean="0"/>
              <a:t>Developed by and for humanists.</a:t>
            </a:r>
          </a:p>
          <a:p>
            <a:r>
              <a:rPr lang="en-US" dirty="0" smtClean="0"/>
              <a:t>Community-maintained standards.</a:t>
            </a:r>
          </a:p>
          <a:p>
            <a:endParaRPr lang="en-US" dirty="0"/>
          </a:p>
        </p:txBody>
      </p:sp>
    </p:spTree>
    <p:extLst>
      <p:ext uri="{BB962C8B-B14F-4D97-AF65-F5344CB8AC3E}">
        <p14:creationId xmlns:p14="http://schemas.microsoft.com/office/powerpoint/2010/main" val="4270936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Standards?</a:t>
            </a:r>
            <a:endParaRPr lang="en-US" dirty="0"/>
          </a:p>
        </p:txBody>
      </p:sp>
      <p:pic>
        <p:nvPicPr>
          <p:cNvPr id="4" name="Picture 3"/>
          <p:cNvPicPr>
            <a:picLocks noChangeAspect="1"/>
          </p:cNvPicPr>
          <p:nvPr/>
        </p:nvPicPr>
        <p:blipFill>
          <a:blip r:embed="rId3"/>
          <a:stretch>
            <a:fillRect/>
          </a:stretch>
        </p:blipFill>
        <p:spPr>
          <a:xfrm>
            <a:off x="-1" y="1634888"/>
            <a:ext cx="4561557" cy="3940045"/>
          </a:xfrm>
          <a:prstGeom prst="rect">
            <a:avLst/>
          </a:prstGeom>
        </p:spPr>
      </p:pic>
      <p:pic>
        <p:nvPicPr>
          <p:cNvPr id="5" name="Picture 4"/>
          <p:cNvPicPr>
            <a:picLocks noChangeAspect="1"/>
          </p:cNvPicPr>
          <p:nvPr/>
        </p:nvPicPr>
        <p:blipFill>
          <a:blip r:embed="rId4"/>
          <a:stretch>
            <a:fillRect/>
          </a:stretch>
        </p:blipFill>
        <p:spPr>
          <a:xfrm>
            <a:off x="5163081" y="1644670"/>
            <a:ext cx="3930262" cy="3930262"/>
          </a:xfrm>
          <a:prstGeom prst="rect">
            <a:avLst/>
          </a:prstGeom>
        </p:spPr>
      </p:pic>
    </p:spTree>
    <p:extLst>
      <p:ext uri="{BB962C8B-B14F-4D97-AF65-F5344CB8AC3E}">
        <p14:creationId xmlns:p14="http://schemas.microsoft.com/office/powerpoint/2010/main" val="190494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Continued</a:t>
            </a:r>
            <a:endParaRPr lang="en-US" dirty="0"/>
          </a:p>
        </p:txBody>
      </p:sp>
      <p:sp>
        <p:nvSpPr>
          <p:cNvPr id="3" name="Content Placeholder 2"/>
          <p:cNvSpPr>
            <a:spLocks noGrp="1"/>
          </p:cNvSpPr>
          <p:nvPr>
            <p:ph idx="1"/>
          </p:nvPr>
        </p:nvSpPr>
        <p:spPr/>
        <p:txBody>
          <a:bodyPr/>
          <a:lstStyle/>
          <a:p>
            <a:r>
              <a:rPr lang="en-US" dirty="0" smtClean="0"/>
              <a:t>&lt;l&gt;</a:t>
            </a:r>
          </a:p>
          <a:p>
            <a:r>
              <a:rPr lang="en-US" dirty="0" smtClean="0"/>
              <a:t>&lt;line&gt;</a:t>
            </a:r>
          </a:p>
          <a:p>
            <a:r>
              <a:rPr lang="en-US" dirty="0" smtClean="0"/>
              <a:t>&lt;</a:t>
            </a:r>
            <a:r>
              <a:rPr lang="en-US" dirty="0" err="1" smtClean="0"/>
              <a:t>ln</a:t>
            </a:r>
            <a:r>
              <a:rPr lang="en-US" dirty="0" smtClean="0"/>
              <a:t>&gt;</a:t>
            </a:r>
          </a:p>
          <a:p>
            <a:endParaRPr lang="en-US" dirty="0"/>
          </a:p>
          <a:p>
            <a:r>
              <a:rPr lang="en-US" dirty="0" smtClean="0"/>
              <a:t>All could mean the same thing to a human.</a:t>
            </a:r>
          </a:p>
          <a:p>
            <a:r>
              <a:rPr lang="en-US" dirty="0" smtClean="0"/>
              <a:t>A computer wouldn’t associate them / would need an extra step to connect them all.</a:t>
            </a:r>
          </a:p>
        </p:txBody>
      </p:sp>
    </p:spTree>
    <p:extLst>
      <p:ext uri="{BB962C8B-B14F-4D97-AF65-F5344CB8AC3E}">
        <p14:creationId xmlns:p14="http://schemas.microsoft.com/office/powerpoint/2010/main" val="218829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a:t>
            </a:r>
            <a:endParaRPr lang="en-US" dirty="0"/>
          </a:p>
        </p:txBody>
      </p:sp>
      <p:sp>
        <p:nvSpPr>
          <p:cNvPr id="3" name="Content Placeholder 2"/>
          <p:cNvSpPr>
            <a:spLocks noGrp="1"/>
          </p:cNvSpPr>
          <p:nvPr>
            <p:ph idx="1"/>
          </p:nvPr>
        </p:nvSpPr>
        <p:spPr/>
        <p:txBody>
          <a:bodyPr/>
          <a:lstStyle/>
          <a:p>
            <a:r>
              <a:rPr lang="en-US" dirty="0" smtClean="0"/>
              <a:t>Your work can be sustained by others.</a:t>
            </a:r>
          </a:p>
          <a:p>
            <a:r>
              <a:rPr lang="en-US" dirty="0" smtClean="0"/>
              <a:t>Your work can be used by others.</a:t>
            </a:r>
          </a:p>
          <a:p>
            <a:r>
              <a:rPr lang="en-US" dirty="0" smtClean="0"/>
              <a:t>Your work can be built upon by others.</a:t>
            </a:r>
          </a:p>
          <a:p>
            <a:endParaRPr lang="en-US" dirty="0"/>
          </a:p>
          <a:p>
            <a:r>
              <a:rPr lang="en-US" dirty="0" smtClean="0"/>
              <a:t>The key here: “by others.”</a:t>
            </a:r>
          </a:p>
          <a:p>
            <a:r>
              <a:rPr lang="en-US" dirty="0" smtClean="0"/>
              <a:t>Standards mean that you’re thinking beyond yourself and beyond </a:t>
            </a:r>
            <a:r>
              <a:rPr lang="en-US" smtClean="0"/>
              <a:t>the present.</a:t>
            </a:r>
            <a:endParaRPr lang="en-US" dirty="0"/>
          </a:p>
        </p:txBody>
      </p:sp>
    </p:spTree>
    <p:extLst>
      <p:ext uri="{BB962C8B-B14F-4D97-AF65-F5344CB8AC3E}">
        <p14:creationId xmlns:p14="http://schemas.microsoft.com/office/powerpoint/2010/main" val="3122213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Mark Up?</a:t>
            </a:r>
            <a:endParaRPr lang="en-US" dirty="0"/>
          </a:p>
        </p:txBody>
      </p:sp>
      <p:sp>
        <p:nvSpPr>
          <p:cNvPr id="3" name="Content Placeholder 2"/>
          <p:cNvSpPr>
            <a:spLocks noGrp="1"/>
          </p:cNvSpPr>
          <p:nvPr>
            <p:ph idx="1"/>
          </p:nvPr>
        </p:nvSpPr>
        <p:spPr/>
        <p:txBody>
          <a:bodyPr/>
          <a:lstStyle/>
          <a:p>
            <a:r>
              <a:rPr lang="en-US" dirty="0" smtClean="0"/>
              <a:t>Computers can’t meaningfully distinguish:</a:t>
            </a:r>
          </a:p>
          <a:p>
            <a:pPr lvl="1"/>
            <a:r>
              <a:rPr lang="en-US" dirty="0" smtClean="0"/>
              <a:t>Parts from wholes</a:t>
            </a:r>
          </a:p>
          <a:p>
            <a:pPr lvl="1"/>
            <a:r>
              <a:rPr lang="en-US" dirty="0" smtClean="0"/>
              <a:t>Concepts from texts</a:t>
            </a:r>
          </a:p>
          <a:p>
            <a:pPr lvl="1"/>
            <a:r>
              <a:rPr lang="en-US" dirty="0" smtClean="0"/>
              <a:t>Different kinds of texts</a:t>
            </a:r>
          </a:p>
          <a:p>
            <a:r>
              <a:rPr lang="en-US" dirty="0" smtClean="0"/>
              <a:t>But these are the things we care about.</a:t>
            </a:r>
            <a:endParaRPr lang="en-US" dirty="0"/>
          </a:p>
        </p:txBody>
      </p:sp>
    </p:spTree>
    <p:extLst>
      <p:ext uri="{BB962C8B-B14F-4D97-AF65-F5344CB8AC3E}">
        <p14:creationId xmlns:p14="http://schemas.microsoft.com/office/powerpoint/2010/main" val="336550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2197100" y="0"/>
            <a:ext cx="4737609" cy="6858000"/>
          </a:xfrm>
          <a:prstGeom prst="rect">
            <a:avLst/>
          </a:prstGeom>
        </p:spPr>
      </p:pic>
    </p:spTree>
    <p:extLst>
      <p:ext uri="{BB962C8B-B14F-4D97-AF65-F5344CB8AC3E}">
        <p14:creationId xmlns:p14="http://schemas.microsoft.com/office/powerpoint/2010/main" val="2830144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97100" y="0"/>
            <a:ext cx="4737609" cy="6858000"/>
          </a:xfrm>
          <a:prstGeom prst="rect">
            <a:avLst/>
          </a:prstGeom>
        </p:spPr>
      </p:pic>
    </p:spTree>
    <p:extLst>
      <p:ext uri="{BB962C8B-B14F-4D97-AF65-F5344CB8AC3E}">
        <p14:creationId xmlns:p14="http://schemas.microsoft.com/office/powerpoint/2010/main" val="347106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a:t>
            </a:r>
            <a:endParaRPr lang="en-US" dirty="0"/>
          </a:p>
        </p:txBody>
      </p:sp>
      <p:sp>
        <p:nvSpPr>
          <p:cNvPr id="3" name="Content Placeholder 2"/>
          <p:cNvSpPr>
            <a:spLocks noGrp="1"/>
          </p:cNvSpPr>
          <p:nvPr>
            <p:ph idx="1"/>
          </p:nvPr>
        </p:nvSpPr>
        <p:spPr/>
        <p:txBody>
          <a:bodyPr/>
          <a:lstStyle/>
          <a:p>
            <a:pPr marL="25400" lvl="0" indent="0">
              <a:spcBef>
                <a:spcPts val="0"/>
              </a:spcBef>
              <a:buClr>
                <a:schemeClr val="dk1"/>
              </a:buClr>
              <a:buSzPct val="100000"/>
              <a:buNone/>
            </a:pPr>
            <a:r>
              <a:rPr lang="en-US" dirty="0">
                <a:solidFill>
                  <a:schemeClr val="dk1"/>
                </a:solidFill>
                <a:ea typeface="Calibri"/>
                <a:cs typeface="Calibri"/>
                <a:sym typeface="Calibri"/>
              </a:rPr>
              <a:t>Work in your groups to identify all textual and non-textual features of your passage of text.</a:t>
            </a:r>
          </a:p>
          <a:p>
            <a:pPr marL="1397000" lvl="3" indent="0">
              <a:spcBef>
                <a:spcPts val="0"/>
              </a:spcBef>
              <a:buClr>
                <a:schemeClr val="dk1"/>
              </a:buClr>
              <a:buSzPct val="100000"/>
              <a:buNone/>
            </a:pPr>
            <a:r>
              <a:rPr lang="en-US" sz="3200" dirty="0">
                <a:solidFill>
                  <a:schemeClr val="dk1"/>
                </a:solidFill>
                <a:ea typeface="Calibri"/>
                <a:cs typeface="Calibri"/>
                <a:sym typeface="Calibri"/>
              </a:rPr>
              <a:t>structural (</a:t>
            </a:r>
            <a:r>
              <a:rPr lang="en-US" sz="3200" i="1" dirty="0">
                <a:solidFill>
                  <a:schemeClr val="dk1"/>
                </a:solidFill>
                <a:ea typeface="Calibri"/>
                <a:cs typeface="Calibri"/>
                <a:sym typeface="Calibri"/>
              </a:rPr>
              <a:t>sentence, etc.</a:t>
            </a:r>
            <a:r>
              <a:rPr lang="en-US" sz="3200" dirty="0">
                <a:solidFill>
                  <a:schemeClr val="dk1"/>
                </a:solidFill>
                <a:ea typeface="Calibri"/>
                <a:cs typeface="Calibri"/>
                <a:sym typeface="Calibri"/>
              </a:rPr>
              <a:t>)</a:t>
            </a:r>
          </a:p>
          <a:p>
            <a:pPr marL="1397000" lvl="3" indent="0">
              <a:spcBef>
                <a:spcPts val="0"/>
              </a:spcBef>
              <a:buClr>
                <a:schemeClr val="dk1"/>
              </a:buClr>
              <a:buSzPct val="100000"/>
              <a:buNone/>
            </a:pPr>
            <a:r>
              <a:rPr lang="en-US" sz="3200" dirty="0" err="1">
                <a:solidFill>
                  <a:schemeClr val="dk1"/>
                </a:solidFill>
                <a:ea typeface="Calibri"/>
                <a:cs typeface="Calibri"/>
                <a:sym typeface="Calibri"/>
              </a:rPr>
              <a:t>renditional</a:t>
            </a:r>
            <a:r>
              <a:rPr lang="en-US" sz="3200" dirty="0">
                <a:solidFill>
                  <a:schemeClr val="dk1"/>
                </a:solidFill>
                <a:ea typeface="Calibri"/>
                <a:cs typeface="Calibri"/>
                <a:sym typeface="Calibri"/>
              </a:rPr>
              <a:t> (</a:t>
            </a:r>
            <a:r>
              <a:rPr lang="en-US" sz="3200" i="1" dirty="0">
                <a:solidFill>
                  <a:schemeClr val="dk1"/>
                </a:solidFill>
                <a:ea typeface="Calibri"/>
                <a:cs typeface="Calibri"/>
                <a:sym typeface="Calibri"/>
              </a:rPr>
              <a:t>italics</a:t>
            </a:r>
            <a:r>
              <a:rPr lang="en-US" sz="3200" dirty="0">
                <a:solidFill>
                  <a:schemeClr val="dk1"/>
                </a:solidFill>
                <a:ea typeface="Calibri"/>
                <a:cs typeface="Calibri"/>
                <a:sym typeface="Calibri"/>
              </a:rPr>
              <a:t>, </a:t>
            </a:r>
            <a:r>
              <a:rPr lang="en-US" sz="3200" i="1" dirty="0">
                <a:solidFill>
                  <a:schemeClr val="dk1"/>
                </a:solidFill>
                <a:ea typeface="Calibri"/>
                <a:cs typeface="Calibri"/>
                <a:sym typeface="Calibri"/>
              </a:rPr>
              <a:t>etc.</a:t>
            </a:r>
            <a:r>
              <a:rPr lang="en-US" sz="3200" dirty="0">
                <a:solidFill>
                  <a:schemeClr val="dk1"/>
                </a:solidFill>
                <a:ea typeface="Calibri"/>
                <a:cs typeface="Calibri"/>
                <a:sym typeface="Calibri"/>
              </a:rPr>
              <a:t>)</a:t>
            </a:r>
          </a:p>
          <a:p>
            <a:pPr marL="1397000" lvl="3" indent="0">
              <a:spcBef>
                <a:spcPts val="0"/>
              </a:spcBef>
              <a:buClr>
                <a:schemeClr val="dk1"/>
              </a:buClr>
              <a:buSzPct val="100000"/>
              <a:buNone/>
            </a:pPr>
            <a:r>
              <a:rPr lang="en-US" sz="3200" dirty="0">
                <a:solidFill>
                  <a:schemeClr val="dk1"/>
                </a:solidFill>
                <a:ea typeface="Calibri"/>
                <a:cs typeface="Calibri"/>
                <a:sym typeface="Calibri"/>
              </a:rPr>
              <a:t>conceptual (</a:t>
            </a:r>
            <a:r>
              <a:rPr lang="en-US" sz="3200" i="1" dirty="0">
                <a:solidFill>
                  <a:schemeClr val="dk1"/>
                </a:solidFill>
                <a:ea typeface="Calibri"/>
                <a:cs typeface="Calibri"/>
                <a:sym typeface="Calibri"/>
              </a:rPr>
              <a:t>proper nouns, etc.</a:t>
            </a:r>
            <a:r>
              <a:rPr lang="en-US" sz="3200" dirty="0">
                <a:solidFill>
                  <a:schemeClr val="dk1"/>
                </a:solidFill>
                <a:ea typeface="Calibri"/>
                <a:cs typeface="Calibri"/>
                <a:sym typeface="Calibri"/>
              </a:rPr>
              <a:t>)</a:t>
            </a:r>
          </a:p>
          <a:p>
            <a:pPr marL="0" lvl="0" indent="0">
              <a:spcBef>
                <a:spcPts val="0"/>
              </a:spcBef>
              <a:buNone/>
            </a:pPr>
            <a:endParaRPr lang="en-US" dirty="0">
              <a:solidFill>
                <a:schemeClr val="dk1"/>
              </a:solidFill>
              <a:ea typeface="Calibri"/>
              <a:cs typeface="Calibri"/>
              <a:sym typeface="Calibri"/>
            </a:endParaRPr>
          </a:p>
          <a:p>
            <a:endParaRPr lang="en-US" dirty="0"/>
          </a:p>
        </p:txBody>
      </p:sp>
    </p:spTree>
    <p:extLst>
      <p:ext uri="{BB962C8B-B14F-4D97-AF65-F5344CB8AC3E}">
        <p14:creationId xmlns:p14="http://schemas.microsoft.com/office/powerpoint/2010/main" val="89956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43100" y="0"/>
            <a:ext cx="5236698" cy="6858000"/>
          </a:xfrm>
          <a:prstGeom prst="rect">
            <a:avLst/>
          </a:prstGeom>
        </p:spPr>
      </p:pic>
    </p:spTree>
    <p:extLst>
      <p:ext uri="{BB962C8B-B14F-4D97-AF65-F5344CB8AC3E}">
        <p14:creationId xmlns:p14="http://schemas.microsoft.com/office/powerpoint/2010/main" val="3592445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43100" y="0"/>
            <a:ext cx="5236698" cy="6858000"/>
          </a:xfrm>
          <a:prstGeom prst="rect">
            <a:avLst/>
          </a:prstGeom>
        </p:spPr>
      </p:pic>
    </p:spTree>
    <p:extLst>
      <p:ext uri="{BB962C8B-B14F-4D97-AF65-F5344CB8AC3E}">
        <p14:creationId xmlns:p14="http://schemas.microsoft.com/office/powerpoint/2010/main" val="111005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Shape 152" descr="Screen Shot 2015-08-31 at 2.14.03 PM.png"/>
          <p:cNvPicPr preferRelativeResize="0"/>
          <p:nvPr/>
        </p:nvPicPr>
        <p:blipFill rotWithShape="1">
          <a:blip r:embed="rId3">
            <a:alphaModFix/>
          </a:blip>
          <a:srcRect r="17763"/>
          <a:stretch/>
        </p:blipFill>
        <p:spPr>
          <a:xfrm>
            <a:off x="4671500" y="509700"/>
            <a:ext cx="5015874" cy="3962550"/>
          </a:xfrm>
          <a:prstGeom prst="rect">
            <a:avLst/>
          </a:prstGeom>
          <a:noFill/>
          <a:ln>
            <a:noFill/>
          </a:ln>
        </p:spPr>
      </p:pic>
      <p:pic>
        <p:nvPicPr>
          <p:cNvPr id="153" name="Shape 153" descr="Screen Shot 2015-08-31 at 2.13.55 PM.png"/>
          <p:cNvPicPr preferRelativeResize="0"/>
          <p:nvPr/>
        </p:nvPicPr>
        <p:blipFill rotWithShape="1">
          <a:blip r:embed="rId4">
            <a:alphaModFix/>
          </a:blip>
          <a:srcRect r="24681" b="12945"/>
          <a:stretch/>
        </p:blipFill>
        <p:spPr>
          <a:xfrm>
            <a:off x="204900" y="353676"/>
            <a:ext cx="4895325" cy="6093099"/>
          </a:xfrm>
          <a:prstGeom prst="rect">
            <a:avLst/>
          </a:prstGeom>
          <a:noFill/>
          <a:ln>
            <a:noFill/>
          </a:ln>
        </p:spPr>
      </p:pic>
      <p:sp>
        <p:nvSpPr>
          <p:cNvPr id="154" name="Shape 154"/>
          <p:cNvSpPr txBox="1">
            <a:spLocks noGrp="1"/>
          </p:cNvSpPr>
          <p:nvPr>
            <p:ph type="title"/>
          </p:nvPr>
        </p:nvSpPr>
        <p:spPr>
          <a:xfrm>
            <a:off x="457200" y="6291267"/>
            <a:ext cx="8229600" cy="422099"/>
          </a:xfrm>
          <a:prstGeom prst="rect">
            <a:avLst/>
          </a:prstGeom>
        </p:spPr>
        <p:txBody>
          <a:bodyPr lIns="91425" tIns="91425" rIns="91425" bIns="91425" anchor="ctr" anchorCtr="0">
            <a:noAutofit/>
          </a:bodyPr>
          <a:lstStyle/>
          <a:p>
            <a:pPr lvl="0" algn="l" rtl="0">
              <a:lnSpc>
                <a:spcPct val="115000"/>
              </a:lnSpc>
              <a:spcBef>
                <a:spcPts val="0"/>
              </a:spcBef>
              <a:buClr>
                <a:schemeClr val="dk1"/>
              </a:buClr>
              <a:buSzPct val="100000"/>
              <a:buFont typeface="Arial"/>
              <a:buNone/>
            </a:pPr>
            <a:r>
              <a:rPr lang="en-US" sz="1100">
                <a:solidFill>
                  <a:schemeClr val="dk1"/>
                </a:solidFill>
              </a:rPr>
              <a:t>Swinburne, Algernon C, and Jerome J. McGann. </a:t>
            </a:r>
            <a:r>
              <a:rPr lang="en-US" sz="1100" i="1">
                <a:solidFill>
                  <a:schemeClr val="dk1"/>
                </a:solidFill>
              </a:rPr>
              <a:t>Major Poems and Selected Prose</a:t>
            </a:r>
            <a:r>
              <a:rPr lang="en-US" sz="1100">
                <a:solidFill>
                  <a:schemeClr val="dk1"/>
                </a:solidFill>
              </a:rPr>
              <a:t>. New Haven: Yale Univ. Press, 2004. 160-1. Print.</a:t>
            </a:r>
          </a:p>
          <a:p>
            <a:pPr lvl="0">
              <a:spcBef>
                <a:spcPts val="0"/>
              </a:spcBef>
              <a:buNone/>
            </a:pPr>
            <a:endParaRPr/>
          </a:p>
        </p:txBody>
      </p:sp>
    </p:spTree>
    <p:extLst>
      <p:ext uri="{BB962C8B-B14F-4D97-AF65-F5344CB8AC3E}">
        <p14:creationId xmlns:p14="http://schemas.microsoft.com/office/powerpoint/2010/main" val="3185098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descr="Screen Shot 2015-09-01 at 10.44.34 AM.png"/>
          <p:cNvPicPr preferRelativeResize="0"/>
          <p:nvPr/>
        </p:nvPicPr>
        <p:blipFill>
          <a:blip r:embed="rId3">
            <a:alphaModFix/>
          </a:blip>
          <a:stretch>
            <a:fillRect/>
          </a:stretch>
        </p:blipFill>
        <p:spPr>
          <a:xfrm>
            <a:off x="305937" y="641275"/>
            <a:ext cx="8532125" cy="2310974"/>
          </a:xfrm>
          <a:prstGeom prst="rect">
            <a:avLst/>
          </a:prstGeom>
          <a:noFill/>
          <a:ln>
            <a:noFill/>
          </a:ln>
        </p:spPr>
      </p:pic>
      <p:sp>
        <p:nvSpPr>
          <p:cNvPr id="160" name="Shape 160"/>
          <p:cNvSpPr txBox="1"/>
          <p:nvPr/>
        </p:nvSpPr>
        <p:spPr>
          <a:xfrm>
            <a:off x="440325" y="5752500"/>
            <a:ext cx="7682400" cy="955500"/>
          </a:xfrm>
          <a:prstGeom prst="rect">
            <a:avLst/>
          </a:prstGeom>
          <a:noFill/>
          <a:ln>
            <a:noFill/>
          </a:ln>
        </p:spPr>
        <p:txBody>
          <a:bodyPr lIns="91425" tIns="91425" rIns="91425" bIns="91425" anchor="t" anchorCtr="0">
            <a:noAutofit/>
          </a:bodyPr>
          <a:lstStyle/>
          <a:p>
            <a:pPr lvl="0">
              <a:spcBef>
                <a:spcPts val="0"/>
              </a:spcBef>
              <a:buNone/>
            </a:pPr>
            <a:r>
              <a:rPr lang="en-US"/>
              <a:t>http://www.teibyexample.org crafted example encoding of Sestina. In: Swinburne, Algernon Charles (1924), Swinburne's Collected Poetical Works. London: William Heinemann, 330-31.</a:t>
            </a:r>
          </a:p>
        </p:txBody>
      </p:sp>
    </p:spTree>
    <p:extLst>
      <p:ext uri="{BB962C8B-B14F-4D97-AF65-F5344CB8AC3E}">
        <p14:creationId xmlns:p14="http://schemas.microsoft.com/office/powerpoint/2010/main" val="1979776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97</TotalTime>
  <Words>797</Words>
  <Application>Microsoft Macintosh PowerPoint</Application>
  <PresentationFormat>On-screen Show (4:3)</PresentationFormat>
  <Paragraphs>99</Paragraphs>
  <Slides>18</Slides>
  <Notes>10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Encoding Texts, or A Gentle Introduction to the Text Encoding Initiative (TEI)</vt:lpstr>
      <vt:lpstr>Why Mark Up?</vt:lpstr>
      <vt:lpstr>PowerPoint Presentation</vt:lpstr>
      <vt:lpstr>PowerPoint Presentation</vt:lpstr>
      <vt:lpstr>Activity</vt:lpstr>
      <vt:lpstr>PowerPoint Presentation</vt:lpstr>
      <vt:lpstr>PowerPoint Presentation</vt:lpstr>
      <vt:lpstr>Swinburne, Algernon C, and Jerome J. McGann. Major Poems and Selected Prose. New Haven: Yale Univ. Press, 2004. 160-1. Print. </vt:lpstr>
      <vt:lpstr>PowerPoint Presentation</vt:lpstr>
      <vt:lpstr>PowerPoint Presentation</vt:lpstr>
      <vt:lpstr>Markup Continued</vt:lpstr>
      <vt:lpstr>Markup Continued</vt:lpstr>
      <vt:lpstr>Why Markup?</vt:lpstr>
      <vt:lpstr>Question Enabled by Markup</vt:lpstr>
      <vt:lpstr>Why TEI Specifically?</vt:lpstr>
      <vt:lpstr>Why Standards?</vt:lpstr>
      <vt:lpstr>Standards Continued</vt:lpstr>
      <vt:lpstr>Standards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Encoding Texts, or A Gentle Introduction to the Text Encoding Initiative (TEI)</dc:title>
  <dc:creator>Brandon</dc:creator>
  <cp:lastModifiedBy>Brandon</cp:lastModifiedBy>
  <cp:revision>8</cp:revision>
  <dcterms:created xsi:type="dcterms:W3CDTF">2016-09-28T14:19:03Z</dcterms:created>
  <dcterms:modified xsi:type="dcterms:W3CDTF">2016-10-07T17:52:57Z</dcterms:modified>
</cp:coreProperties>
</file>